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4"/>
  </p:notesMasterIdLst>
  <p:sldIdLst>
    <p:sldId id="256" r:id="rId2"/>
    <p:sldId id="351" r:id="rId3"/>
    <p:sldId id="352" r:id="rId4"/>
    <p:sldId id="353" r:id="rId5"/>
    <p:sldId id="354" r:id="rId6"/>
    <p:sldId id="355" r:id="rId7"/>
    <p:sldId id="357" r:id="rId8"/>
    <p:sldId id="361" r:id="rId9"/>
    <p:sldId id="358" r:id="rId10"/>
    <p:sldId id="356" r:id="rId11"/>
    <p:sldId id="347" r:id="rId12"/>
    <p:sldId id="345" r:id="rId13"/>
    <p:sldId id="360" r:id="rId14"/>
    <p:sldId id="318" r:id="rId15"/>
    <p:sldId id="365" r:id="rId16"/>
    <p:sldId id="366" r:id="rId17"/>
    <p:sldId id="367" r:id="rId18"/>
    <p:sldId id="368" r:id="rId19"/>
    <p:sldId id="364" r:id="rId20"/>
    <p:sldId id="290" r:id="rId21"/>
    <p:sldId id="338" r:id="rId22"/>
    <p:sldId id="337" r:id="rId23"/>
    <p:sldId id="316" r:id="rId24"/>
    <p:sldId id="339" r:id="rId25"/>
    <p:sldId id="340" r:id="rId26"/>
    <p:sldId id="362" r:id="rId27"/>
    <p:sldId id="341" r:id="rId28"/>
    <p:sldId id="313" r:id="rId29"/>
    <p:sldId id="350" r:id="rId30"/>
    <p:sldId id="326" r:id="rId31"/>
    <p:sldId id="325" r:id="rId32"/>
    <p:sldId id="363" r:id="rId33"/>
    <p:sldId id="329" r:id="rId34"/>
    <p:sldId id="372" r:id="rId35"/>
    <p:sldId id="375" r:id="rId36"/>
    <p:sldId id="373" r:id="rId37"/>
    <p:sldId id="376" r:id="rId38"/>
    <p:sldId id="374" r:id="rId39"/>
    <p:sldId id="369" r:id="rId40"/>
    <p:sldId id="371" r:id="rId41"/>
    <p:sldId id="370" r:id="rId42"/>
    <p:sldId id="378" r:id="rId43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344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17FA6F10-93C2-4CEC-9053-1B3229219E58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55A88777-921F-472F-A6CE-20D05085E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verdict thus validated Bangladesh’s demand for equity-based demarcation as per UNCLOS 74 and 83.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88777-921F-472F-A6CE-20D05085EE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F69175-7DC1-4833-A2F5-8D76072FEDBB}" type="datetimeFigureOut">
              <a:rPr lang="en-US" smtClean="0"/>
              <a:pPr/>
              <a:t>14/11/05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2A283C-945B-42C7-8F9E-44E857C1C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53340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prstClr val="white"/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marL="18288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People Factor:  How Climate Change Alters It’s Own Forecasts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by James Lee, American University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November, </a:t>
            </a:r>
            <a:r>
              <a:rPr lang="en-US" dirty="0">
                <a:solidFill>
                  <a:schemeClr val="tx1"/>
                </a:solidFill>
              </a:rPr>
              <a:t>2014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in Climate Scenarios (AR4)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66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in Climate </a:t>
            </a:r>
            <a:r>
              <a:rPr lang="en-US" dirty="0" smtClean="0"/>
              <a:t>Scenarios, (AR5)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8" b="-6408"/>
          <a:stretch>
            <a:fillRect/>
          </a:stretch>
        </p:blipFill>
        <p:spPr bwMode="auto">
          <a:xfrm>
            <a:off x="381000" y="990600"/>
            <a:ext cx="83058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07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Links between Society and Climate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334000"/>
          </a:xfrm>
        </p:spPr>
        <p:txBody>
          <a:bodyPr>
            <a:no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 Where </a:t>
            </a:r>
            <a:r>
              <a:rPr lang="en-US" sz="3600" dirty="0"/>
              <a:t>will </a:t>
            </a:r>
            <a:r>
              <a:rPr lang="en-US" sz="3600" dirty="0" smtClean="0"/>
              <a:t>climate change have </a:t>
            </a:r>
            <a:r>
              <a:rPr lang="en-US" sz="3600" dirty="0"/>
              <a:t>the most impact on </a:t>
            </a:r>
            <a:r>
              <a:rPr lang="en-US" sz="3600" dirty="0" smtClean="0"/>
              <a:t>people?  Very regional with winners and losers.</a:t>
            </a:r>
          </a:p>
          <a:p>
            <a:r>
              <a:rPr lang="en-US" sz="3600" dirty="0"/>
              <a:t>2</a:t>
            </a:r>
            <a:r>
              <a:rPr lang="en-US" sz="3600" dirty="0" smtClean="0"/>
              <a:t>.  How </a:t>
            </a:r>
            <a:r>
              <a:rPr lang="en-US" sz="3600" dirty="0"/>
              <a:t>will human activity interact with the forecasts and alter them</a:t>
            </a:r>
            <a:r>
              <a:rPr lang="en-US" sz="3600" dirty="0" smtClean="0"/>
              <a:t>?  Where is the feedback back from climate to society? </a:t>
            </a:r>
          </a:p>
          <a:p>
            <a:r>
              <a:rPr lang="en-US" sz="3600" dirty="0" smtClean="0"/>
              <a:t>3.  Long term implications of human impacts on climate change and Agricultural Revolution impact over eons (</a:t>
            </a:r>
            <a:r>
              <a:rPr lang="en-US" sz="3600" dirty="0" err="1" smtClean="0"/>
              <a:t>Ruddiman</a:t>
            </a:r>
            <a:r>
              <a:rPr lang="en-US" sz="3600" dirty="0" smtClean="0"/>
              <a:t> hypothesis)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527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 The Role of People in Climate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FontTx/>
              <a:buChar char="•"/>
            </a:pPr>
            <a:r>
              <a:rPr lang="en-US" sz="3900" b="1" dirty="0" smtClean="0"/>
              <a:t>How do population and social trends align and impact with climate trends</a:t>
            </a:r>
            <a:r>
              <a:rPr lang="en-US" sz="3900" dirty="0" smtClean="0"/>
              <a:t>?  There is no social feed back into climate models.</a:t>
            </a:r>
          </a:p>
          <a:p>
            <a:pPr>
              <a:buFontTx/>
              <a:buChar char="•"/>
            </a:pPr>
            <a:r>
              <a:rPr lang="en-US" sz="3900" b="1" dirty="0" smtClean="0"/>
              <a:t>Alignment of  Trends around 2050</a:t>
            </a:r>
            <a:r>
              <a:rPr lang="en-US" sz="3900" dirty="0" smtClean="0"/>
              <a:t>:  The Demographic-Climate Convergence</a:t>
            </a:r>
          </a:p>
          <a:p>
            <a:pPr>
              <a:buFontTx/>
              <a:buChar char="•"/>
            </a:pPr>
            <a:r>
              <a:rPr lang="en-US" sz="3900" b="1" dirty="0" smtClean="0"/>
              <a:t>Trends will alter national power capabilities </a:t>
            </a:r>
            <a:r>
              <a:rPr lang="en-US" sz="3900" dirty="0" smtClean="0"/>
              <a:t>due to substantial demographic and resource shifts</a:t>
            </a:r>
          </a:p>
          <a:p>
            <a:pPr>
              <a:buFontTx/>
              <a:buChar char="•"/>
            </a:pPr>
            <a:r>
              <a:rPr lang="en-US" sz="3900" b="1" dirty="0"/>
              <a:t>C</a:t>
            </a:r>
            <a:r>
              <a:rPr lang="en-US" sz="3900" b="1" dirty="0" smtClean="0"/>
              <a:t>hanges in sovereignty</a:t>
            </a:r>
            <a:r>
              <a:rPr lang="en-US" sz="3900" dirty="0" smtClean="0"/>
              <a:t>; oceanic claims and Antarctica, North Pole Passage, melting glaciers, drying and moving rivers, and shifting EEZs. (Note Border Paper.)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Climate Feedback: Three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limate </a:t>
            </a:r>
            <a:r>
              <a:rPr lang="en-US" sz="2800" dirty="0"/>
              <a:t>models fail to </a:t>
            </a:r>
            <a:r>
              <a:rPr lang="en-US" sz="2800" dirty="0" smtClean="0"/>
              <a:t>fully </a:t>
            </a:r>
            <a:r>
              <a:rPr lang="en-US" sz="2800" dirty="0"/>
              <a:t>account for </a:t>
            </a:r>
            <a:r>
              <a:rPr lang="en-US" sz="2800" dirty="0" smtClean="0"/>
              <a:t>feedback that may accelerate or slow rates of climate change, or make adaptation more difficult.</a:t>
            </a:r>
          </a:p>
          <a:p>
            <a:r>
              <a:rPr lang="en-US" sz="2800" dirty="0" smtClean="0"/>
              <a:t>(1) Why is it happening?  Continuing reliance on agricultural sector for employment and income.</a:t>
            </a:r>
          </a:p>
          <a:p>
            <a:r>
              <a:rPr lang="en-US" sz="2800" dirty="0" smtClean="0"/>
              <a:t>(2) Who?  By mid-century, Sub-Saharan Africa and South Asia will become the majority population. </a:t>
            </a:r>
          </a:p>
          <a:p>
            <a:r>
              <a:rPr lang="en-US" sz="2800" dirty="0" smtClean="0"/>
              <a:t>(3) When?  </a:t>
            </a:r>
            <a:r>
              <a:rPr lang="en-US" sz="2800" dirty="0"/>
              <a:t>F</a:t>
            </a:r>
            <a:r>
              <a:rPr lang="en-US" sz="2800" dirty="0" smtClean="0"/>
              <a:t>eedback from climate change will push the date of global demographic transition farther into the future, adding billions more to projections.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561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Key Demographic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1440" indent="0">
              <a:spcBef>
                <a:spcPts val="0"/>
              </a:spcBef>
            </a:pPr>
            <a:r>
              <a:rPr lang="en-US" sz="1800" dirty="0"/>
              <a:t>Max Fisher, “The amazing, surprising, Africa-driven demographic future of the Earth, in 9 charts”, July 16, 2013, Washington </a:t>
            </a:r>
            <a:r>
              <a:rPr lang="en-US" sz="1800" dirty="0" smtClean="0"/>
              <a:t>Post, All </a:t>
            </a:r>
            <a:r>
              <a:rPr lang="en-US" sz="1800" dirty="0"/>
              <a:t>data from the United </a:t>
            </a:r>
            <a:r>
              <a:rPr lang="en-US" sz="1800" dirty="0" smtClean="0"/>
              <a:t>Nations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9248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The Biggest </a:t>
            </a:r>
            <a:r>
              <a:rPr lang="en-US" smtClean="0"/>
              <a:t>Countries in 2100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9396"/>
          <a:stretch>
            <a:fillRect/>
          </a:stretch>
        </p:blipFill>
        <p:spPr>
          <a:xfrm>
            <a:off x="381000" y="1143000"/>
            <a:ext cx="8305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Developed Country Projections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573"/>
          <a:stretch>
            <a:fillRect/>
          </a:stretch>
        </p:blipFill>
        <p:spPr>
          <a:xfrm>
            <a:off x="381000" y="1143000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New Work Force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 b="1963"/>
          <a:stretch>
            <a:fillRect/>
          </a:stretch>
        </p:blipFill>
        <p:spPr>
          <a:xfrm>
            <a:off x="533400" y="914400"/>
            <a:ext cx="8153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Population Projections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and U. Wash recent projection used statistical trends rather than expert opinions to estimate population trends (Sept. 2014)</a:t>
            </a:r>
          </a:p>
          <a:p>
            <a:r>
              <a:rPr lang="en-US" dirty="0"/>
              <a:t>Birth rates have not fallen recently; remained stagnant in the developing world or not fallen as fast as anticipated.</a:t>
            </a:r>
          </a:p>
          <a:p>
            <a:r>
              <a:rPr lang="en-US" dirty="0" smtClean="0"/>
              <a:t>Rather than leveling off mid-century, population will continue to grow past 2100</a:t>
            </a:r>
          </a:p>
          <a:p>
            <a:r>
              <a:rPr lang="en-US" dirty="0" smtClean="0"/>
              <a:t>New range estimates are of population in 2100: 9-13 billion</a:t>
            </a:r>
          </a:p>
          <a:p>
            <a:r>
              <a:rPr lang="en-US" dirty="0" smtClean="0"/>
              <a:t>In Africa demographic transition is not occurring and by 2100, 4 billion will live there.  About one-third of all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What are </a:t>
            </a:r>
            <a:r>
              <a:rPr lang="en-US" dirty="0" smtClean="0"/>
              <a:t>Climate Forecast Assumptions?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emperature patterns showing a gradual rise globally; less certain are precipitation forecasts</a:t>
            </a:r>
          </a:p>
          <a:p>
            <a:r>
              <a:rPr lang="en-US" sz="3200" dirty="0" smtClean="0"/>
              <a:t>Significant regional variation, especially in rainfall</a:t>
            </a:r>
          </a:p>
          <a:p>
            <a:r>
              <a:rPr lang="en-US" sz="3200" dirty="0" smtClean="0"/>
              <a:t>More warming in the north than south</a:t>
            </a:r>
          </a:p>
          <a:p>
            <a:r>
              <a:rPr lang="en-US" sz="3200" dirty="0" smtClean="0"/>
              <a:t>Lots of surface water at the poles; less at the equator</a:t>
            </a:r>
          </a:p>
          <a:p>
            <a:r>
              <a:rPr lang="en-US" sz="3200" dirty="0" smtClean="0"/>
              <a:t>Trends do not stop at 2100, warming will continue for centuries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86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III.  Hot and Cold Wars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295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Conflicts (DOD, out to 2015)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534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64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Deaths from Conflicts (1945-today</a:t>
            </a:r>
            <a:r>
              <a:rPr lang="en-US" sz="2800" dirty="0"/>
              <a:t>) </a:t>
            </a:r>
            <a:r>
              <a:rPr lang="en-US" sz="2800" dirty="0" smtClean="0"/>
              <a:t>SIPRI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7924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82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Explanations for climate and conflict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Fully and Empty Belly </a:t>
            </a:r>
            <a:r>
              <a:rPr lang="en-US" dirty="0" smtClean="0"/>
              <a:t>war theories. </a:t>
            </a:r>
            <a:r>
              <a:rPr lang="en-US" dirty="0"/>
              <a:t>Too much or too little </a:t>
            </a:r>
            <a:r>
              <a:rPr lang="en-US" dirty="0" smtClean="0"/>
              <a:t>food leads to conflict?</a:t>
            </a:r>
          </a:p>
          <a:p>
            <a:r>
              <a:rPr lang="en-US" dirty="0" smtClean="0"/>
              <a:t>Too much of either </a:t>
            </a:r>
            <a:r>
              <a:rPr lang="en-US" b="1" dirty="0" smtClean="0"/>
              <a:t>preci</a:t>
            </a:r>
            <a:r>
              <a:rPr lang="en-US" b="1" dirty="0"/>
              <a:t>p</a:t>
            </a:r>
            <a:r>
              <a:rPr lang="en-US" b="1" dirty="0" smtClean="0"/>
              <a:t>itation or temperature </a:t>
            </a:r>
            <a:r>
              <a:rPr lang="en-US" dirty="0" smtClean="0"/>
              <a:t>can be a problem, if it occurs </a:t>
            </a:r>
            <a:r>
              <a:rPr lang="en-US" dirty="0"/>
              <a:t>at the wrong </a:t>
            </a:r>
            <a:r>
              <a:rPr lang="en-US" dirty="0" smtClean="0"/>
              <a:t>time. </a:t>
            </a:r>
          </a:p>
          <a:p>
            <a:r>
              <a:rPr lang="en-US" dirty="0" smtClean="0"/>
              <a:t>Marshall Burke finds </a:t>
            </a:r>
            <a:r>
              <a:rPr lang="en-US" b="1" dirty="0" smtClean="0"/>
              <a:t>more of a link to temperature</a:t>
            </a:r>
            <a:r>
              <a:rPr lang="en-US" dirty="0" smtClean="0"/>
              <a:t>.  It is more predictable.  Short-term impacts, no significant lags over time.  You gradually go hungry over many years.</a:t>
            </a:r>
          </a:p>
          <a:p>
            <a:r>
              <a:rPr lang="en-US" dirty="0" smtClean="0"/>
              <a:t>Burke estimates that </a:t>
            </a:r>
            <a:r>
              <a:rPr lang="en-US" dirty="0"/>
              <a:t>by 2030 </a:t>
            </a:r>
            <a:r>
              <a:rPr lang="en-US" dirty="0" smtClean="0"/>
              <a:t>an </a:t>
            </a:r>
            <a:r>
              <a:rPr lang="en-US" b="1" dirty="0"/>
              <a:t>additional 393,000 battle deaths in Sub-Sahara Africa</a:t>
            </a:r>
            <a:r>
              <a:rPr lang="en-US" dirty="0"/>
              <a:t> due to increasing </a:t>
            </a:r>
            <a:r>
              <a:rPr lang="en-US" dirty="0" smtClean="0"/>
              <a:t>temperatures.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9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State Failures</a:t>
            </a:r>
            <a:endParaRPr lang="en-US" dirty="0"/>
          </a:p>
        </p:txBody>
      </p:sp>
      <p:pic>
        <p:nvPicPr>
          <p:cNvPr id="4" name="Content Placeholder 3" descr="failed-states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7848600" cy="5486400"/>
          </a:xfrm>
        </p:spPr>
      </p:pic>
    </p:spTree>
    <p:extLst>
      <p:ext uri="{BB962C8B-B14F-4D97-AF65-F5344CB8AC3E}">
        <p14:creationId xmlns:p14="http://schemas.microsoft.com/office/powerpoint/2010/main" val="123175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Forecast Rainfall Deficits in Africa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391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22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Densities in Africa</a:t>
            </a:r>
            <a:endParaRPr lang="en-US" dirty="0"/>
          </a:p>
        </p:txBody>
      </p:sp>
      <p:pic>
        <p:nvPicPr>
          <p:cNvPr id="4" name="irc_mi" descr="http://sedac.ciesin.columbia.edu/gpw-v2/images/africa.gi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09" r="-24909"/>
          <a:stretch>
            <a:fillRect/>
          </a:stretch>
        </p:blipFill>
        <p:spPr bwMode="auto">
          <a:xfrm>
            <a:off x="533400" y="838200"/>
            <a:ext cx="82296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13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 River Systems  and Likely Conflict Points</a:t>
            </a:r>
            <a:endParaRPr lang="en-US" sz="2800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52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Climate Forecast Termites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8001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 Slowing in Agricultural Productivity </a:t>
            </a:r>
          </a:p>
          <a:p>
            <a:r>
              <a:rPr lang="en-US" sz="2800" dirty="0" smtClean="0"/>
              <a:t>2.  Stalling of Economic Growth and Demographic Transition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.  High Population Growth Rates Persist, adding millions, in Africa and South Asia</a:t>
            </a:r>
          </a:p>
          <a:p>
            <a:r>
              <a:rPr lang="en-US" sz="2800" dirty="0"/>
              <a:t>4</a:t>
            </a:r>
            <a:r>
              <a:rPr lang="en-US" sz="2800" dirty="0" smtClean="0"/>
              <a:t>.  Weak government institutions cannot manage adaptation.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.  There will be a hard rather than a soft landing of climate and demographic forces.  Sets the stage for conflict.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2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IV.  </a:t>
            </a:r>
            <a:r>
              <a:rPr lang="en-US" dirty="0"/>
              <a:t>Serenity and Chaotica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New Bi-Polar System</a:t>
            </a:r>
            <a:br>
              <a:rPr lang="en-US" sz="4000" dirty="0" smtClean="0"/>
            </a:br>
            <a:r>
              <a:rPr lang="en-US" sz="4000" dirty="0" smtClean="0"/>
              <a:t>2.  Symptom </a:t>
            </a:r>
            <a:r>
              <a:rPr lang="en-US" sz="4000" dirty="0"/>
              <a:t>of </a:t>
            </a:r>
            <a:r>
              <a:rPr lang="en-US" sz="4000" dirty="0" smtClean="0"/>
              <a:t>growing </a:t>
            </a:r>
            <a:r>
              <a:rPr lang="en-US" sz="4000" dirty="0"/>
              <a:t>g</a:t>
            </a:r>
            <a:r>
              <a:rPr lang="en-US" sz="4000" dirty="0" smtClean="0"/>
              <a:t>lobal inequality</a:t>
            </a:r>
          </a:p>
          <a:p>
            <a:pPr marL="0" indent="0">
              <a:buNone/>
            </a:pPr>
            <a:r>
              <a:rPr lang="en-US" sz="4000" dirty="0"/>
              <a:t>3. </a:t>
            </a:r>
            <a:r>
              <a:rPr lang="en-US" sz="4000" dirty="0" smtClean="0"/>
              <a:t>Shadows shifting </a:t>
            </a:r>
            <a:r>
              <a:rPr lang="en-US" sz="4000" dirty="0"/>
              <a:t>global power </a:t>
            </a:r>
            <a:r>
              <a:rPr lang="en-US" sz="4000" dirty="0" smtClean="0"/>
              <a:t>distributions</a:t>
            </a:r>
          </a:p>
          <a:p>
            <a:pPr marL="0" indent="0">
              <a:buNone/>
            </a:pPr>
            <a:r>
              <a:rPr lang="en-US" sz="4000" dirty="0" smtClean="0"/>
              <a:t>4.  A historical track, centuries in the making</a:t>
            </a:r>
            <a:br>
              <a:rPr lang="en-US" sz="4000" dirty="0" smtClean="0"/>
            </a:br>
            <a:r>
              <a:rPr lang="en-US" sz="4000" dirty="0" smtClean="0"/>
              <a:t>5.  Pockets of Cross-Over</a:t>
            </a:r>
          </a:p>
          <a:p>
            <a:pPr marL="514350" indent="-514350">
              <a:buAutoNum type="arabicPeriod" startAt="4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13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Temperature Forecast, 2100 (AR4)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066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1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Two Worlds: Serenity and Chaotica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b="5301"/>
          <a:stretch>
            <a:fillRect/>
          </a:stretch>
        </p:blipFill>
        <p:spPr>
          <a:xfrm>
            <a:off x="381000" y="1066800"/>
            <a:ext cx="8458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9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Chaotica Regions: Differing Projections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3" r="-20583"/>
          <a:stretch>
            <a:fillRect/>
          </a:stretch>
        </p:blipFill>
        <p:spPr>
          <a:xfrm>
            <a:off x="228600" y="838200"/>
            <a:ext cx="876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Relative Climate Vulnerability in Chaotica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8001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Region </a:t>
            </a:r>
            <a:r>
              <a:rPr lang="en-US" dirty="0" smtClean="0"/>
              <a:t> </a:t>
            </a:r>
            <a:r>
              <a:rPr lang="en-US" i="1" dirty="0" smtClean="0"/>
              <a:t>Vulnerability in Africa</a:t>
            </a:r>
            <a:endParaRPr lang="en-US" dirty="0"/>
          </a:p>
          <a:p>
            <a:r>
              <a:rPr lang="en-US" dirty="0"/>
              <a:t>1.  South Asia (SAS</a:t>
            </a:r>
            <a:r>
              <a:rPr lang="en-US" dirty="0" smtClean="0"/>
              <a:t>):  Extreme</a:t>
            </a:r>
            <a:endParaRPr lang="en-US" dirty="0"/>
          </a:p>
          <a:p>
            <a:r>
              <a:rPr lang="en-US" dirty="0"/>
              <a:t>2.  Central Asia (CA</a:t>
            </a:r>
            <a:r>
              <a:rPr lang="en-US" dirty="0" smtClean="0"/>
              <a:t>):  Medium</a:t>
            </a:r>
            <a:endParaRPr lang="en-US" dirty="0"/>
          </a:p>
          <a:p>
            <a:r>
              <a:rPr lang="en-US" dirty="0"/>
              <a:t>3.  Middle East (ME</a:t>
            </a:r>
            <a:r>
              <a:rPr lang="en-US" dirty="0" smtClean="0"/>
              <a:t>):  Medium</a:t>
            </a:r>
            <a:endParaRPr lang="en-US" dirty="0"/>
          </a:p>
          <a:p>
            <a:r>
              <a:rPr lang="en-US" dirty="0"/>
              <a:t>4.  North Africa (</a:t>
            </a:r>
            <a:r>
              <a:rPr lang="en-US" dirty="0" smtClean="0"/>
              <a:t>NA):  Medium</a:t>
            </a:r>
            <a:endParaRPr lang="en-US" dirty="0"/>
          </a:p>
          <a:p>
            <a:r>
              <a:rPr lang="en-US" dirty="0"/>
              <a:t>5.  West Africa (WA</a:t>
            </a:r>
            <a:r>
              <a:rPr lang="en-US" dirty="0" smtClean="0"/>
              <a:t>):  Extreme</a:t>
            </a:r>
            <a:endParaRPr lang="en-US" dirty="0"/>
          </a:p>
          <a:p>
            <a:r>
              <a:rPr lang="en-US" dirty="0"/>
              <a:t>6.  East Africa (EA</a:t>
            </a:r>
            <a:r>
              <a:rPr lang="en-US" dirty="0" smtClean="0"/>
              <a:t>):  Extreme</a:t>
            </a:r>
            <a:endParaRPr lang="en-US" dirty="0"/>
          </a:p>
          <a:p>
            <a:r>
              <a:rPr lang="en-US" dirty="0"/>
              <a:t>7.  Middle Africa (MA</a:t>
            </a:r>
            <a:r>
              <a:rPr lang="en-US" dirty="0" smtClean="0"/>
              <a:t>):  Extreme</a:t>
            </a:r>
            <a:endParaRPr lang="en-US" dirty="0"/>
          </a:p>
          <a:p>
            <a:r>
              <a:rPr lang="en-US" dirty="0"/>
              <a:t>8.  South Africa (SAF</a:t>
            </a:r>
            <a:r>
              <a:rPr lang="en-US" dirty="0" smtClean="0"/>
              <a:t>): Low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08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Climate Change and Conflict in the Anthropocene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 </a:t>
            </a:r>
            <a:r>
              <a:rPr lang="en-US" sz="2800" b="1" dirty="0" smtClean="0"/>
              <a:t>Growing Inequality </a:t>
            </a:r>
            <a:r>
              <a:rPr lang="en-US" sz="2800" dirty="0" smtClean="0"/>
              <a:t>will be increased by Climate Change</a:t>
            </a:r>
          </a:p>
          <a:p>
            <a:r>
              <a:rPr lang="en-US" sz="2800" dirty="0" smtClean="0"/>
              <a:t>2.  </a:t>
            </a:r>
            <a:r>
              <a:rPr lang="en-US" sz="2800" b="1" dirty="0" smtClean="0"/>
              <a:t>Including feedback </a:t>
            </a:r>
            <a:r>
              <a:rPr lang="en-US" sz="2800" dirty="0" smtClean="0"/>
              <a:t>will change climate forecasts</a:t>
            </a:r>
          </a:p>
          <a:p>
            <a:r>
              <a:rPr lang="en-US" sz="2800" dirty="0" smtClean="0"/>
              <a:t>3.  The </a:t>
            </a:r>
            <a:r>
              <a:rPr lang="en-US" sz="2800" b="1" dirty="0" smtClean="0"/>
              <a:t>soft landing window</a:t>
            </a:r>
            <a:r>
              <a:rPr lang="en-US" sz="2800" dirty="0" smtClean="0"/>
              <a:t> has probably closed.</a:t>
            </a:r>
          </a:p>
          <a:p>
            <a:r>
              <a:rPr lang="en-US" sz="2800" dirty="0" smtClean="0"/>
              <a:t>4.  </a:t>
            </a:r>
            <a:r>
              <a:rPr lang="en-US" sz="2800" b="1" dirty="0" smtClean="0"/>
              <a:t>Adaptation</a:t>
            </a:r>
            <a:r>
              <a:rPr lang="en-US" sz="2800" dirty="0" smtClean="0"/>
              <a:t> will only be possible in some places.</a:t>
            </a:r>
          </a:p>
          <a:p>
            <a:r>
              <a:rPr lang="en-US" sz="2800" dirty="0" smtClean="0"/>
              <a:t>5. </a:t>
            </a:r>
            <a:r>
              <a:rPr lang="en-US" sz="2800" dirty="0"/>
              <a:t> </a:t>
            </a:r>
            <a:r>
              <a:rPr lang="en-US" sz="2800" dirty="0" smtClean="0"/>
              <a:t>Our impact on </a:t>
            </a:r>
            <a:r>
              <a:rPr lang="en-US" sz="2800" b="1" dirty="0" smtClean="0"/>
              <a:t>climate cycles in the long-term</a:t>
            </a:r>
            <a:r>
              <a:rPr lang="en-US" sz="2800" dirty="0" smtClean="0"/>
              <a:t>.  Did we already delay an Ice Age?</a:t>
            </a:r>
          </a:p>
          <a:p>
            <a:r>
              <a:rPr lang="en-US" sz="2800" dirty="0"/>
              <a:t>6. </a:t>
            </a:r>
            <a:r>
              <a:rPr lang="en-US" sz="2800" dirty="0" smtClean="0"/>
              <a:t>Some say the </a:t>
            </a:r>
            <a:r>
              <a:rPr lang="en-US" sz="2800" b="1" dirty="0" smtClean="0"/>
              <a:t>Anthropocene Era </a:t>
            </a:r>
            <a:r>
              <a:rPr lang="en-US" sz="2800" dirty="0" smtClean="0"/>
              <a:t>will last 10-50,000 years.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7263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Moore, or South </a:t>
            </a:r>
            <a:r>
              <a:rPr lang="en-US" dirty="0" err="1" smtClean="0"/>
              <a:t>Talpatti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(1971 – 2010)</a:t>
            </a:r>
            <a:endParaRPr lang="en-US" dirty="0"/>
          </a:p>
        </p:txBody>
      </p:sp>
      <p:pic>
        <p:nvPicPr>
          <p:cNvPr id="15" name="Picture 14" descr="new moore island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9167" b="21074"/>
          <a:stretch/>
        </p:blipFill>
        <p:spPr>
          <a:xfrm>
            <a:off x="838200" y="1524000"/>
            <a:ext cx="7645400" cy="4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Moore, or South </a:t>
            </a:r>
            <a:r>
              <a:rPr lang="en-US" dirty="0" err="1" smtClean="0"/>
              <a:t>Talpatti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(1971 – 2010)</a:t>
            </a:r>
            <a:endParaRPr lang="en-US" dirty="0"/>
          </a:p>
        </p:txBody>
      </p:sp>
      <p:pic>
        <p:nvPicPr>
          <p:cNvPr id="15" name="Picture 14" descr="new moore island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9167" b="21074"/>
          <a:stretch/>
        </p:blipFill>
        <p:spPr>
          <a:xfrm>
            <a:off x="838200" y="1524000"/>
            <a:ext cx="7645400" cy="48515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343400" y="4191000"/>
            <a:ext cx="304800" cy="2286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4495800"/>
            <a:ext cx="1524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24400" y="5410200"/>
            <a:ext cx="762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76800" y="4953000"/>
            <a:ext cx="762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43400" y="4572000"/>
            <a:ext cx="76200" cy="3810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38600" y="5029200"/>
            <a:ext cx="228600" cy="3048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34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Moore, or South </a:t>
            </a:r>
            <a:r>
              <a:rPr lang="en-US" dirty="0" err="1" smtClean="0"/>
              <a:t>Talpatti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(1971 – 2010)</a:t>
            </a:r>
            <a:endParaRPr lang="en-US" dirty="0"/>
          </a:p>
        </p:txBody>
      </p:sp>
      <p:pic>
        <p:nvPicPr>
          <p:cNvPr id="3" name="Picture 2" descr="r-BAY-OF-BENGAL-large5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429500" cy="444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248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Last known photograph of New Moore / South </a:t>
            </a:r>
            <a:r>
              <a:rPr lang="en-US" dirty="0" err="1"/>
              <a:t>Talpatti</a:t>
            </a:r>
            <a:r>
              <a:rPr lang="en-US" dirty="0"/>
              <a:t> island, taken in 2009</a:t>
            </a:r>
          </a:p>
        </p:txBody>
      </p:sp>
    </p:spTree>
    <p:extLst>
      <p:ext uri="{BB962C8B-B14F-4D97-AF65-F5344CB8AC3E}">
        <p14:creationId xmlns:p14="http://schemas.microsoft.com/office/powerpoint/2010/main" val="1556516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Moore, or South </a:t>
            </a:r>
            <a:r>
              <a:rPr lang="en-US" dirty="0" err="1" smtClean="0"/>
              <a:t>Talpatti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(1971 – 2010)</a:t>
            </a:r>
            <a:endParaRPr lang="en-US" dirty="0"/>
          </a:p>
        </p:txBody>
      </p:sp>
      <p:pic>
        <p:nvPicPr>
          <p:cNvPr id="5" name="Picture 4" descr="new moore is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485465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72000" y="4114800"/>
            <a:ext cx="53340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5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dispute in Bay of Bengal</a:t>
            </a:r>
            <a:endParaRPr lang="en-US" dirty="0"/>
          </a:p>
        </p:txBody>
      </p:sp>
      <p:pic>
        <p:nvPicPr>
          <p:cNvPr id="4" name="Content Placeholder 3" descr="IndadnBangladeshmaritimebordercl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5" r="-5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525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De-limitation of the Bangladesh-Myanmar Maritime </a:t>
            </a:r>
            <a:r>
              <a:rPr lang="en-US" dirty="0" smtClean="0"/>
              <a:t>Border - 2011</a:t>
            </a:r>
            <a:endParaRPr lang="en-US" dirty="0"/>
          </a:p>
        </p:txBody>
      </p:sp>
      <p:pic>
        <p:nvPicPr>
          <p:cNvPr id="5" name="Content Placeholder 4" descr="20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2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Precipitation Forecast, 2100 (AR4)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9906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83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De-limitation of the Bangladesh-Myanmar Maritime </a:t>
            </a:r>
            <a:r>
              <a:rPr lang="en-US" dirty="0" smtClean="0"/>
              <a:t>Border - 2011</a:t>
            </a:r>
            <a:endParaRPr lang="en-US" dirty="0"/>
          </a:p>
        </p:txBody>
      </p:sp>
      <p:pic>
        <p:nvPicPr>
          <p:cNvPr id="5" name="Content Placeholder 4" descr="201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>
            <a:fillRect/>
          </a:stretch>
        </p:blipFill>
        <p:spPr/>
      </p:pic>
      <p:cxnSp>
        <p:nvCxnSpPr>
          <p:cNvPr id="4" name="Straight Arrow Connector 3"/>
          <p:cNvCxnSpPr/>
          <p:nvPr/>
        </p:nvCxnSpPr>
        <p:spPr>
          <a:xfrm flipH="1" flipV="1">
            <a:off x="5181600" y="34290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486400" y="32766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791200" y="31242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2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De-limitation of the Bangladesh-Myanmar Maritime </a:t>
            </a:r>
            <a:r>
              <a:rPr lang="en-US" dirty="0" smtClean="0"/>
              <a:t>Border - 2012</a:t>
            </a:r>
            <a:endParaRPr lang="en-US" dirty="0"/>
          </a:p>
        </p:txBody>
      </p:sp>
      <p:pic>
        <p:nvPicPr>
          <p:cNvPr id="4" name="Content Placeholder 3" descr="201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 flipV="1">
            <a:off x="5257800" y="39624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486400" y="36576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5000" y="3429000"/>
            <a:ext cx="228600" cy="304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43400" y="3810000"/>
            <a:ext cx="762000" cy="914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3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De-limitation of the Bangladesh</a:t>
            </a:r>
            <a:r>
              <a:rPr lang="en-US" dirty="0" smtClean="0"/>
              <a:t>-India Maritime Border - 2014</a:t>
            </a:r>
            <a:endParaRPr lang="en-US" dirty="0"/>
          </a:p>
        </p:txBody>
      </p:sp>
      <p:pic>
        <p:nvPicPr>
          <p:cNvPr id="12" name="Content Placeholder 4" descr="Map12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5" r="-5675"/>
          <a:stretch/>
        </p:blipFill>
        <p:spPr/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Ruled by the permanent court of arbitration (PCA)</a:t>
            </a:r>
          </a:p>
          <a:p>
            <a:endParaRPr lang="en-US" dirty="0" smtClean="0"/>
          </a:p>
          <a:p>
            <a:r>
              <a:rPr lang="en-US" dirty="0" smtClean="0"/>
              <a:t>Bangladesh awarded 4/5</a:t>
            </a:r>
            <a:r>
              <a:rPr lang="en-US" baseline="30000" dirty="0" smtClean="0"/>
              <a:t>th</a:t>
            </a:r>
            <a:r>
              <a:rPr lang="en-US" dirty="0" smtClean="0"/>
              <a:t> of the total maritime area it had claimed </a:t>
            </a:r>
          </a:p>
          <a:p>
            <a:pPr lvl="1"/>
            <a:r>
              <a:rPr lang="en-US" dirty="0" smtClean="0"/>
              <a:t>19,467 / 25,602 </a:t>
            </a:r>
            <a:r>
              <a:rPr lang="en-US" dirty="0" err="1" smtClean="0"/>
              <a:t>sq</a:t>
            </a:r>
            <a:r>
              <a:rPr lang="en-US" dirty="0" smtClean="0"/>
              <a:t> km. </a:t>
            </a:r>
          </a:p>
          <a:p>
            <a:pPr lvl="1"/>
            <a:endParaRPr lang="en-US" dirty="0"/>
          </a:p>
          <a:p>
            <a:r>
              <a:rPr lang="en-US" dirty="0" smtClean="0"/>
              <a:t>India awarded the control over the now disappeared island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IPCC Model Scenarios and </a:t>
            </a: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 Assumptions </a:t>
            </a:r>
            <a:r>
              <a:rPr lang="en-US" dirty="0"/>
              <a:t>(AR4)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A1  Markets (Pro-Business, more rapid Globalization)</a:t>
            </a:r>
          </a:p>
          <a:p>
            <a:r>
              <a:rPr lang="en-US" dirty="0" err="1" smtClean="0"/>
              <a:t>A2</a:t>
            </a:r>
            <a:r>
              <a:rPr lang="en-US" dirty="0" smtClean="0"/>
              <a:t>  Regions (Disaggregate regional approaches, somewhat baseline)</a:t>
            </a:r>
          </a:p>
          <a:p>
            <a:r>
              <a:rPr lang="en-US" dirty="0" err="1" smtClean="0"/>
              <a:t>B1</a:t>
            </a:r>
            <a:r>
              <a:rPr lang="en-US" dirty="0" smtClean="0"/>
              <a:t>   Green (Focus on alternative energy, low population)</a:t>
            </a:r>
          </a:p>
          <a:p>
            <a:r>
              <a:rPr lang="en-US" dirty="0" err="1" smtClean="0"/>
              <a:t>B2</a:t>
            </a:r>
            <a:r>
              <a:rPr lang="en-US" dirty="0" smtClean="0"/>
              <a:t>   Sustainable (sort of a mix of Markets and Green)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Difference in 50 versus 100 year reliability</a:t>
            </a:r>
          </a:p>
          <a:p>
            <a:pPr>
              <a:buNone/>
            </a:pPr>
            <a:r>
              <a:rPr lang="en-US" dirty="0" smtClean="0"/>
              <a:t>Temperature and precipitation are major indicators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Scenario Assumptions + Outputs (AR4)</a:t>
            </a:r>
            <a:endParaRPr lang="en-US" dirty="0"/>
          </a:p>
        </p:txBody>
      </p:sp>
      <p:pic>
        <p:nvPicPr>
          <p:cNvPr id="4" name="Content Placeholder 3" descr="ar4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r="4297"/>
          <a:stretch>
            <a:fillRect/>
          </a:stretch>
        </p:blipFill>
        <p:spPr>
          <a:xfrm>
            <a:off x="533400" y="914400"/>
            <a:ext cx="8153400" cy="5257800"/>
          </a:xfrm>
        </p:spPr>
      </p:pic>
    </p:spTree>
    <p:extLst>
      <p:ext uri="{BB962C8B-B14F-4D97-AF65-F5344CB8AC3E}">
        <p14:creationId xmlns:p14="http://schemas.microsoft.com/office/powerpoint/2010/main" val="16315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 Used in AR4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8000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25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IPCC AR5 Report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AR5 </a:t>
            </a:r>
            <a:r>
              <a:rPr lang="en-US" sz="3600" dirty="0" smtClean="0"/>
              <a:t>Release shows more temperature rise and </a:t>
            </a:r>
            <a:r>
              <a:rPr lang="en-US" sz="3600" dirty="0"/>
              <a:t>h</a:t>
            </a:r>
            <a:r>
              <a:rPr lang="en-US" sz="3600" dirty="0" smtClean="0"/>
              <a:t>igher sea levels than AR4.</a:t>
            </a:r>
          </a:p>
          <a:p>
            <a:r>
              <a:rPr lang="en-US" sz="3600" dirty="0" smtClean="0"/>
              <a:t>Scenarios are 4 </a:t>
            </a:r>
            <a:r>
              <a:rPr lang="en-US" sz="3600" dirty="0"/>
              <a:t>Types of Representative Concentration </a:t>
            </a:r>
            <a:r>
              <a:rPr lang="en-US" sz="3600" dirty="0" smtClean="0"/>
              <a:t>Pathways (RCPs)</a:t>
            </a:r>
          </a:p>
          <a:p>
            <a:r>
              <a:rPr lang="en-US" sz="3600" dirty="0" smtClean="0"/>
              <a:t> RCP Types are based </a:t>
            </a:r>
            <a:r>
              <a:rPr lang="en-US" sz="3600" dirty="0"/>
              <a:t>on </a:t>
            </a:r>
            <a:r>
              <a:rPr lang="en-US" sz="3600" dirty="0" smtClean="0"/>
              <a:t>levels of </a:t>
            </a:r>
            <a:r>
              <a:rPr lang="en-US" sz="3600" dirty="0" err="1"/>
              <a:t>r</a:t>
            </a:r>
            <a:r>
              <a:rPr lang="en-US" sz="3600" dirty="0" err="1" smtClean="0"/>
              <a:t>adiative</a:t>
            </a:r>
            <a:r>
              <a:rPr lang="en-US" sz="3600" dirty="0" smtClean="0"/>
              <a:t> forcing (RF) or heat gain and loss.  RF atmospheric measurements capture gains and losses in planetary </a:t>
            </a:r>
            <a:r>
              <a:rPr lang="en-US" sz="3600" dirty="0" err="1" smtClean="0"/>
              <a:t>radiative</a:t>
            </a:r>
            <a:r>
              <a:rPr lang="en-US" sz="3600" dirty="0" smtClean="0"/>
              <a:t> forces. </a:t>
            </a:r>
          </a:p>
          <a:p>
            <a:r>
              <a:rPr lang="en-US" sz="3600" dirty="0" smtClean="0"/>
              <a:t>First report to address human security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Dimensions of Climate Change in AR5</a:t>
            </a:r>
            <a:endParaRPr lang="en-US" dirty="0"/>
          </a:p>
        </p:txBody>
      </p:sp>
      <p:pic>
        <p:nvPicPr>
          <p:cNvPr id="5" name="Content Placeholder 4" descr="ar5 basic map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92" r="-37592"/>
          <a:stretch>
            <a:fillRect/>
          </a:stretch>
        </p:blipFill>
        <p:spPr>
          <a:xfrm>
            <a:off x="304800" y="990600"/>
            <a:ext cx="8350250" cy="5334000"/>
          </a:xfrm>
        </p:spPr>
      </p:pic>
    </p:spTree>
    <p:extLst>
      <p:ext uri="{BB962C8B-B14F-4D97-AF65-F5344CB8AC3E}">
        <p14:creationId xmlns:p14="http://schemas.microsoft.com/office/powerpoint/2010/main" val="16425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8767</TotalTime>
  <Words>1202</Words>
  <Application>Microsoft Macintosh PowerPoint</Application>
  <PresentationFormat>On-screen Show (4:3)</PresentationFormat>
  <Paragraphs>128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Equity</vt:lpstr>
      <vt:lpstr> The People Factor:  How Climate Change Alters It’s Own Forecasts  by James Lee, American University  November, 2014  </vt:lpstr>
      <vt:lpstr>I. What are Climate Forecast Assumptions?</vt:lpstr>
      <vt:lpstr>Temperature Forecast, 2100 (AR4)</vt:lpstr>
      <vt:lpstr>Precipitation Forecast, 2100 (AR4)</vt:lpstr>
      <vt:lpstr>IPCC Model Scenarios and Input Assumptions (AR4)</vt:lpstr>
      <vt:lpstr>Scenario Assumptions + Outputs (AR4)</vt:lpstr>
      <vt:lpstr>Population Projections Used in AR4</vt:lpstr>
      <vt:lpstr>IPCC AR5 Report 2013</vt:lpstr>
      <vt:lpstr>Dimensions of Climate Change in AR5</vt:lpstr>
      <vt:lpstr>Temperature in Climate Scenarios (AR4)</vt:lpstr>
      <vt:lpstr>Temperature in Climate Scenarios, (AR5)</vt:lpstr>
      <vt:lpstr>Links between Society and Climate</vt:lpstr>
      <vt:lpstr>II.  The Role of People in Climate Forecasts</vt:lpstr>
      <vt:lpstr>Climate Feedback: Three Questions</vt:lpstr>
      <vt:lpstr>Focus on Key Demographic Trends</vt:lpstr>
      <vt:lpstr>The Biggest Countries in 2100</vt:lpstr>
      <vt:lpstr>Developed Country Projections</vt:lpstr>
      <vt:lpstr>The New Work Force</vt:lpstr>
      <vt:lpstr>Recent Population Projections </vt:lpstr>
      <vt:lpstr>III.  Hot and Cold Wars</vt:lpstr>
      <vt:lpstr>Future Conflicts (DOD, out to 2015)</vt:lpstr>
      <vt:lpstr>Deaths from Conflicts (1945-today) SIPRI</vt:lpstr>
      <vt:lpstr>Explanations for climate and conflict behavior</vt:lpstr>
      <vt:lpstr>  State Failures</vt:lpstr>
      <vt:lpstr>Forecast Rainfall Deficits in Africa</vt:lpstr>
      <vt:lpstr>Population Densities in Africa</vt:lpstr>
      <vt:lpstr>Key River Systems  and Likely Conflict Points</vt:lpstr>
      <vt:lpstr>The Climate Forecast Termites</vt:lpstr>
      <vt:lpstr>IV.  Serenity and Chaotica</vt:lpstr>
      <vt:lpstr>The Two Worlds: Serenity and Chaotica</vt:lpstr>
      <vt:lpstr>Chaotica Regions: Differing Projections</vt:lpstr>
      <vt:lpstr>Relative Climate Vulnerability in Chaotica</vt:lpstr>
      <vt:lpstr>Climate Change and Conflict in the Anthropocene Era</vt:lpstr>
      <vt:lpstr>New Moore, or South Talpatti (1971 – 2010)</vt:lpstr>
      <vt:lpstr>New Moore, or South Talpatti (1971 – 2010)</vt:lpstr>
      <vt:lpstr>New Moore, or South Talpatti (1971 – 2010)</vt:lpstr>
      <vt:lpstr>New Moore, or South Talpatti (1971 – 2010)</vt:lpstr>
      <vt:lpstr>Maritime dispute in Bay of Bengal</vt:lpstr>
      <vt:lpstr>De-limitation of the Bangladesh-Myanmar Maritime Border - 2011</vt:lpstr>
      <vt:lpstr>De-limitation of the Bangladesh-Myanmar Maritime Border - 2011</vt:lpstr>
      <vt:lpstr>De-limitation of the Bangladesh-Myanmar Maritime Border - 2012</vt:lpstr>
      <vt:lpstr>De-limitation of the Bangladesh-India Maritime Border - 2014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Armed Conflcit</dc:title>
  <dc:creator>jlee</dc:creator>
  <cp:lastModifiedBy>田中 和夫</cp:lastModifiedBy>
  <cp:revision>393</cp:revision>
  <dcterms:created xsi:type="dcterms:W3CDTF">2011-10-21T00:51:29Z</dcterms:created>
  <dcterms:modified xsi:type="dcterms:W3CDTF">2014-11-05T14:41:54Z</dcterms:modified>
</cp:coreProperties>
</file>