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97" r:id="rId1"/>
  </p:sldMasterIdLst>
  <p:sldIdLst>
    <p:sldId id="256" r:id="rId2"/>
    <p:sldId id="268" r:id="rId3"/>
    <p:sldId id="273" r:id="rId4"/>
    <p:sldId id="258" r:id="rId5"/>
    <p:sldId id="259" r:id="rId6"/>
    <p:sldId id="263" r:id="rId7"/>
    <p:sldId id="257" r:id="rId8"/>
    <p:sldId id="274" r:id="rId9"/>
    <p:sldId id="260" r:id="rId10"/>
    <p:sldId id="277" r:id="rId11"/>
    <p:sldId id="266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8" d="100"/>
          <a:sy n="88" d="100"/>
        </p:scale>
        <p:origin x="-148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11/2/14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37B5-A110-1045-9130-E7CD12441007}" type="datetimeFigureOut">
              <a:rPr lang="en-US" smtClean="0"/>
              <a:t>11/2/14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6D890-7975-9249-9463-1509332B3B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37B5-A110-1045-9130-E7CD12441007}" type="datetimeFigureOut">
              <a:rPr lang="en-US" smtClean="0"/>
              <a:t>11/2/14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6D890-7975-9249-9463-1509332B3B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37B5-A110-1045-9130-E7CD12441007}" type="datetimeFigureOut">
              <a:rPr lang="en-US" smtClean="0"/>
              <a:t>11/2/14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6D890-7975-9249-9463-1509332B3B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11/2/14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37B5-A110-1045-9130-E7CD12441007}" type="datetimeFigureOut">
              <a:rPr lang="en-US" smtClean="0"/>
              <a:t>11/2/14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6D890-7975-9249-9463-1509332B3BE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37B5-A110-1045-9130-E7CD12441007}" type="datetimeFigureOut">
              <a:rPr lang="en-US" smtClean="0"/>
              <a:t>11/2/14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6D890-7975-9249-9463-1509332B3BE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37B5-A110-1045-9130-E7CD12441007}" type="datetimeFigureOut">
              <a:rPr lang="en-US" smtClean="0"/>
              <a:t>11/2/14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6D890-7975-9249-9463-1509332B3B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37B5-A110-1045-9130-E7CD12441007}" type="datetimeFigureOut">
              <a:rPr lang="en-US" smtClean="0"/>
              <a:t>11/2/14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6D890-7975-9249-9463-1509332B3B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37B5-A110-1045-9130-E7CD12441007}" type="datetimeFigureOut">
              <a:rPr lang="en-US" smtClean="0"/>
              <a:t>11/2/14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6D890-7975-9249-9463-1509332B3B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37B5-A110-1045-9130-E7CD12441007}" type="datetimeFigureOut">
              <a:rPr lang="en-US" smtClean="0"/>
              <a:t>11/2/14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6D890-7975-9249-9463-1509332B3B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46F37B5-A110-1045-9130-E7CD12441007}" type="datetimeFigureOut">
              <a:rPr lang="en-US" smtClean="0"/>
              <a:t>11/2/14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E2F6D890-7975-9249-9463-1509332B3BE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8" r:id="rId1"/>
    <p:sldLayoutId id="2147483899" r:id="rId2"/>
    <p:sldLayoutId id="2147483900" r:id="rId3"/>
    <p:sldLayoutId id="2147483901" r:id="rId4"/>
    <p:sldLayoutId id="2147483902" r:id="rId5"/>
    <p:sldLayoutId id="2147483903" r:id="rId6"/>
    <p:sldLayoutId id="2147483904" r:id="rId7"/>
    <p:sldLayoutId id="2147483905" r:id="rId8"/>
    <p:sldLayoutId id="2147483906" r:id="rId9"/>
    <p:sldLayoutId id="2147483907" r:id="rId10"/>
    <p:sldLayoutId id="2147483908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1.american.edu/TED/germbeer.htm" TargetMode="External"/><Relationship Id="rId4" Type="http://schemas.openxmlformats.org/officeDocument/2006/relationships/hyperlink" Target="http://www1.american.edu/TED/pisco.htm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1.american.edu/projects/mandala/TED/basmati.htm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1.american.edu/TED/sportsil.htm" TargetMode="External"/><Relationship Id="rId4" Type="http://schemas.openxmlformats.org/officeDocument/2006/relationships/hyperlink" Target="http://www1.american.edu/TED/frenchtv.htm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1.american.edu/TED/cmtvcan.htm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1.american.edu/TED/bluecrab.htm" TargetMode="External"/><Relationship Id="rId4" Type="http://schemas.openxmlformats.org/officeDocument/2006/relationships/hyperlink" Target="http://www1.american.edu/TED/parmesan.htm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1.american.edu/projects/mandala/TED/basmati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5610"/>
            <a:ext cx="7772400" cy="357292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Culture, Trade, and Environment: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939472"/>
            <a:ext cx="6400800" cy="1699328"/>
          </a:xfrm>
        </p:spPr>
        <p:txBody>
          <a:bodyPr>
            <a:normAutofit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James Lee, American University</a:t>
            </a:r>
            <a:br>
              <a:rPr lang="en-US" dirty="0" smtClean="0"/>
            </a:br>
            <a:r>
              <a:rPr lang="en-US" dirty="0" smtClean="0"/>
              <a:t>November 2014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4043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4698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Some PDO/TSG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21626"/>
            <a:ext cx="8229600" cy="5104538"/>
          </a:xfrm>
        </p:spPr>
        <p:txBody>
          <a:bodyPr>
            <a:normAutofit lnSpcReduction="10000"/>
          </a:bodyPr>
          <a:lstStyle/>
          <a:p>
            <a:endParaRPr lang="en-US" dirty="0" smtClean="0">
              <a:hlinkClick r:id="rId2"/>
            </a:endParaRPr>
          </a:p>
          <a:p>
            <a:r>
              <a:rPr lang="en-US" sz="3600" b="1" dirty="0" smtClean="0"/>
              <a:t>Ingredients: </a:t>
            </a:r>
            <a:r>
              <a:rPr lang="en-US" sz="3600" dirty="0" smtClean="0"/>
              <a:t>German </a:t>
            </a:r>
            <a:r>
              <a:rPr lang="en-US" sz="3600" dirty="0"/>
              <a:t>Beer Purity </a:t>
            </a:r>
            <a:r>
              <a:rPr lang="en-US" sz="3600" dirty="0" smtClean="0">
                <a:hlinkClick r:id="rId3"/>
              </a:rPr>
              <a:t>http</a:t>
            </a:r>
            <a:r>
              <a:rPr lang="en-US" sz="3600" dirty="0">
                <a:hlinkClick r:id="rId3"/>
              </a:rPr>
              <a:t>://www1.american.edu/TED/</a:t>
            </a:r>
            <a:r>
              <a:rPr lang="en-US" sz="3600" dirty="0" smtClean="0">
                <a:hlinkClick r:id="rId3"/>
              </a:rPr>
              <a:t>germbeer.htm</a:t>
            </a:r>
            <a:endParaRPr lang="en-US" sz="3600" dirty="0" smtClean="0"/>
          </a:p>
          <a:p>
            <a:r>
              <a:rPr lang="en-US" sz="3600" b="1" dirty="0" smtClean="0"/>
              <a:t>Labeling</a:t>
            </a:r>
            <a:r>
              <a:rPr lang="en-US" sz="3600" dirty="0" smtClean="0"/>
              <a:t>:  Mayan Sweet Onions from Peru (*)</a:t>
            </a:r>
          </a:p>
          <a:p>
            <a:r>
              <a:rPr lang="en-US" sz="3600" b="1" dirty="0" err="1" smtClean="0"/>
              <a:t>Pisco</a:t>
            </a:r>
            <a:r>
              <a:rPr lang="en-US" sz="3600" b="1" dirty="0" smtClean="0"/>
              <a:t> </a:t>
            </a:r>
            <a:r>
              <a:rPr lang="en-US" sz="3600" b="1" dirty="0" err="1"/>
              <a:t>Liquer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>
                <a:hlinkClick r:id="rId4"/>
              </a:rPr>
              <a:t>http://www1.american.edu/TED/pisco.htm</a:t>
            </a:r>
            <a:endParaRPr lang="en-US" sz="3600" dirty="0"/>
          </a:p>
          <a:p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2092761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"/>
            <a:ext cx="8229600" cy="22511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Are there Common Principles for Culture and Environment?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53151"/>
            <a:ext cx="8229600" cy="367301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1.  The Right to Survive</a:t>
            </a:r>
          </a:p>
          <a:p>
            <a:r>
              <a:rPr lang="en-US" sz="3600" dirty="0" smtClean="0"/>
              <a:t>2.  The Right of Diversity</a:t>
            </a:r>
          </a:p>
          <a:p>
            <a:r>
              <a:rPr lang="en-US" sz="3600" dirty="0" smtClean="0"/>
              <a:t>3.  The Least Distorting Path</a:t>
            </a:r>
          </a:p>
          <a:p>
            <a:r>
              <a:rPr lang="en-US" sz="3600" dirty="0" smtClean="0"/>
              <a:t>4.  Pursuit of Sustainability</a:t>
            </a:r>
          </a:p>
          <a:p>
            <a:r>
              <a:rPr lang="en-US" sz="3600" dirty="0" smtClean="0"/>
              <a:t>5.  Ownership is a Right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536081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3412"/>
          </a:xfrm>
        </p:spPr>
        <p:txBody>
          <a:bodyPr/>
          <a:lstStyle/>
          <a:p>
            <a:r>
              <a:rPr lang="en-US" dirty="0" smtClean="0"/>
              <a:t>Concepts for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How do we reconcile trade efficiency, cultural norms, and environmental protection?  Are they equal shares?</a:t>
            </a:r>
          </a:p>
          <a:p>
            <a:pPr marL="0" indent="0">
              <a:buNone/>
            </a:pPr>
            <a:endParaRPr lang="en-US" sz="3200" dirty="0" smtClean="0"/>
          </a:p>
          <a:p>
            <a:r>
              <a:rPr lang="en-US" sz="3200" dirty="0" smtClean="0"/>
              <a:t>Is the WTO dispute settlement mechanism capable of adjudicating complicated disputes involving trade, environment and culture?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698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3092"/>
            <a:ext cx="8229600" cy="846902"/>
          </a:xfrm>
        </p:spPr>
        <p:txBody>
          <a:bodyPr/>
          <a:lstStyle/>
          <a:p>
            <a:pPr>
              <a:lnSpc>
                <a:spcPts val="4100"/>
              </a:lnSpc>
            </a:pPr>
            <a:r>
              <a:rPr lang="en-US" sz="4000" dirty="0" smtClean="0"/>
              <a:t>Moving Trade Rules Beyond Tariffs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6448"/>
            <a:ext cx="8229600" cy="4769715"/>
          </a:xfrm>
        </p:spPr>
        <p:txBody>
          <a:bodyPr>
            <a:normAutofit lnSpcReduction="10000"/>
          </a:bodyPr>
          <a:lstStyle/>
          <a:p>
            <a:r>
              <a:rPr lang="en-US" sz="3200" dirty="0" smtClean="0"/>
              <a:t>1.  Post WW2 and Depression: The Growth of GATT, and the Creation of WTO (GATT, World Bank, and IMF, meeting in Havana)</a:t>
            </a:r>
          </a:p>
          <a:p>
            <a:r>
              <a:rPr lang="en-US" sz="3200" dirty="0" smtClean="0"/>
              <a:t>2.  Focus on Lowering Tariffs and Extending Members (23 members in 1947; goal to reduce tariffs by 50%, 6 subsequent trade rounds)</a:t>
            </a:r>
          </a:p>
          <a:p>
            <a:r>
              <a:rPr lang="en-US" sz="3200" dirty="0" smtClean="0"/>
              <a:t>3.  The Rise of Environmental and Cultural Non-Tariff Barriers (and Labor) </a:t>
            </a:r>
            <a:endParaRPr lang="en-US" dirty="0" smtClean="0"/>
          </a:p>
          <a:p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4242597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</p:spPr>
        <p:txBody>
          <a:bodyPr/>
          <a:lstStyle/>
          <a:p>
            <a:r>
              <a:rPr lang="en-US" dirty="0" smtClean="0"/>
              <a:t>Some Trade and Environment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175" y="1600200"/>
            <a:ext cx="8803061" cy="5008877"/>
          </a:xfrm>
        </p:spPr>
        <p:txBody>
          <a:bodyPr>
            <a:normAutofit/>
          </a:bodyPr>
          <a:lstStyle/>
          <a:p>
            <a:r>
              <a:rPr lang="en-US" dirty="0"/>
              <a:t>1.	Japan Apple Import Ban</a:t>
            </a:r>
          </a:p>
          <a:p>
            <a:r>
              <a:rPr lang="en-US" dirty="0"/>
              <a:t>2.	US </a:t>
            </a:r>
            <a:r>
              <a:rPr lang="en-US" dirty="0" smtClean="0"/>
              <a:t>Mexico Tuna</a:t>
            </a:r>
            <a:r>
              <a:rPr lang="en-US" dirty="0"/>
              <a:t>-Dolphin Case</a:t>
            </a:r>
          </a:p>
          <a:p>
            <a:r>
              <a:rPr lang="en-US" dirty="0"/>
              <a:t>3.	US Ban on Immature Canadian Lobster</a:t>
            </a:r>
          </a:p>
          <a:p>
            <a:r>
              <a:rPr lang="en-US" dirty="0"/>
              <a:t>4.	EC Ban on Canadian Lumber for Nematodes</a:t>
            </a:r>
          </a:p>
          <a:p>
            <a:r>
              <a:rPr lang="en-US" dirty="0"/>
              <a:t>5.	Environmental Beer Taxes </a:t>
            </a:r>
            <a:r>
              <a:rPr lang="en-US" dirty="0" smtClean="0"/>
              <a:t>(Cans): Ontario</a:t>
            </a:r>
            <a:r>
              <a:rPr lang="en-US" dirty="0"/>
              <a:t>, Canada</a:t>
            </a:r>
          </a:p>
          <a:p>
            <a:r>
              <a:rPr lang="en-US" dirty="0"/>
              <a:t>6.	US Ban on Venezuelan Gasoline Imports</a:t>
            </a:r>
          </a:p>
          <a:p>
            <a:r>
              <a:rPr lang="en-US" dirty="0"/>
              <a:t>7.	US Sanctions on Taiwan </a:t>
            </a:r>
            <a:r>
              <a:rPr lang="en-US" dirty="0" smtClean="0"/>
              <a:t>for End. Species Trade </a:t>
            </a:r>
            <a:br>
              <a:rPr lang="en-US" dirty="0" smtClean="0"/>
            </a:br>
            <a:r>
              <a:rPr lang="en-US" dirty="0" smtClean="0"/>
              <a:t>        (*Tiger Pills)</a:t>
            </a:r>
          </a:p>
          <a:p>
            <a:r>
              <a:rPr lang="en-US" dirty="0" smtClean="0"/>
              <a:t>8</a:t>
            </a:r>
            <a:r>
              <a:rPr lang="en-US" dirty="0"/>
              <a:t>.	US Shrimp and Sea </a:t>
            </a:r>
            <a:r>
              <a:rPr lang="en-US" dirty="0" smtClean="0"/>
              <a:t>Turtle Protection</a:t>
            </a:r>
            <a:endParaRPr lang="en-US" dirty="0"/>
          </a:p>
          <a:p>
            <a:r>
              <a:rPr lang="en-US" dirty="0"/>
              <a:t>9.	US Ban on </a:t>
            </a:r>
            <a:r>
              <a:rPr lang="en-US" dirty="0" smtClean="0"/>
              <a:t>Japanese Driftnets</a:t>
            </a:r>
          </a:p>
          <a:p>
            <a:pPr marL="0" indent="0">
              <a:buNone/>
            </a:pPr>
            <a:r>
              <a:rPr lang="en-US" dirty="0" smtClean="0"/>
              <a:t>From James Lee, “How Much is a Dolphin Worth?”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126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Now Let’s Add Culture:</a:t>
            </a:r>
            <a:br>
              <a:rPr lang="en-US" dirty="0" smtClean="0"/>
            </a:br>
            <a:r>
              <a:rPr lang="en-US" dirty="0" smtClean="0"/>
              <a:t>Definitions and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62550"/>
          </a:xfrm>
        </p:spPr>
        <p:txBody>
          <a:bodyPr>
            <a:normAutofit fontScale="47500" lnSpcReduction="20000"/>
          </a:bodyPr>
          <a:lstStyle/>
          <a:p>
            <a:r>
              <a:rPr lang="en-US" sz="5100" b="1" dirty="0" smtClean="0"/>
              <a:t>What is culture?  </a:t>
            </a:r>
            <a:r>
              <a:rPr lang="en-US" sz="5100" dirty="0" smtClean="0"/>
              <a:t>“The customs, arts, social institutions, and achievements of a particular nation, people, or other social group”</a:t>
            </a:r>
          </a:p>
          <a:p>
            <a:r>
              <a:rPr lang="en-US" sz="5100" b="1" dirty="0" smtClean="0"/>
              <a:t>What is cultural trade?  </a:t>
            </a:r>
            <a:r>
              <a:rPr lang="en-US" sz="5100" dirty="0" smtClean="0"/>
              <a:t>GATT/WTO puts it under the category of personal, cultural, and recreational services.  EU largest exporter, followed by US.</a:t>
            </a:r>
          </a:p>
          <a:p>
            <a:r>
              <a:rPr lang="en-US" sz="5100" dirty="0" smtClean="0"/>
              <a:t>It is regarded as a </a:t>
            </a:r>
            <a:r>
              <a:rPr lang="en-US" sz="5100" b="1" dirty="0" smtClean="0"/>
              <a:t>non-tariff trade barrier </a:t>
            </a:r>
            <a:r>
              <a:rPr lang="en-US" sz="5100" dirty="0" smtClean="0"/>
              <a:t>in trade rules.</a:t>
            </a:r>
          </a:p>
          <a:p>
            <a:r>
              <a:rPr lang="en-US" sz="5100" b="1" dirty="0" smtClean="0"/>
              <a:t>Cultural Exceptions to Trade</a:t>
            </a:r>
            <a:r>
              <a:rPr lang="en-US" sz="5100" dirty="0" smtClean="0"/>
              <a:t>: Initiated by France in 1993 in basic WTO talks</a:t>
            </a:r>
          </a:p>
          <a:p>
            <a:r>
              <a:rPr lang="en-US" sz="5100" b="1" dirty="0" smtClean="0"/>
              <a:t>Culture and Customs</a:t>
            </a:r>
            <a:r>
              <a:rPr lang="en-US" sz="5100" dirty="0" smtClean="0"/>
              <a:t>:  defining health and safety in context; i.e., legitimate ban on-kosher/halal meat imports in Israel and Saudi Arabia</a:t>
            </a:r>
            <a:br>
              <a:rPr lang="en-US" sz="5100" dirty="0" smtClean="0"/>
            </a:br>
            <a:endParaRPr lang="en-US" sz="5100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2321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Culture</a:t>
            </a:r>
            <a:r>
              <a:rPr lang="en-US" dirty="0"/>
              <a:t> </a:t>
            </a:r>
            <a:r>
              <a:rPr lang="en-US" dirty="0" smtClean="0"/>
              <a:t>and Trade Examples (TED Cases)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The US-Canada Country Music Feud and Cultural Trade Protection</a:t>
            </a:r>
            <a:br>
              <a:rPr lang="en-US" b="1" dirty="0" smtClean="0"/>
            </a:br>
            <a:r>
              <a:rPr lang="en-US" dirty="0" smtClean="0">
                <a:hlinkClick r:id="rId2"/>
              </a:rPr>
              <a:t>http://www1.american.edu/TED/cmtvcan.htm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 smtClean="0"/>
          </a:p>
          <a:p>
            <a:r>
              <a:rPr lang="en-US" b="1" dirty="0" smtClean="0"/>
              <a:t>Sports Illustrated Magazine Sales in Canada and Trade Quotas on Cultural </a:t>
            </a:r>
            <a:r>
              <a:rPr lang="en-US" b="1" dirty="0" err="1" smtClean="0"/>
              <a:t>Products</a:t>
            </a:r>
            <a:r>
              <a:rPr lang="en-US" dirty="0" err="1" smtClean="0">
                <a:hlinkClick r:id="rId3"/>
              </a:rPr>
              <a:t>http</a:t>
            </a:r>
            <a:r>
              <a:rPr lang="en-US" dirty="0" smtClean="0">
                <a:hlinkClick r:id="rId3"/>
              </a:rPr>
              <a:t>://www1.american.edu/TED/sportsil.htm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b="1" dirty="0" smtClean="0"/>
              <a:t>French </a:t>
            </a:r>
            <a:r>
              <a:rPr lang="en-US" b="1" dirty="0"/>
              <a:t>TV Broadcast Quotas and Cultural </a:t>
            </a:r>
            <a:r>
              <a:rPr lang="en-US" b="1" dirty="0" smtClean="0"/>
              <a:t>Protection</a:t>
            </a:r>
            <a:br>
              <a:rPr lang="en-US" b="1" dirty="0" smtClean="0"/>
            </a:br>
            <a:r>
              <a:rPr lang="en-US" dirty="0" smtClean="0">
                <a:hlinkClick r:id="rId4"/>
              </a:rPr>
              <a:t>http</a:t>
            </a:r>
            <a:r>
              <a:rPr lang="en-US" dirty="0">
                <a:hlinkClick r:id="rId4"/>
              </a:rPr>
              <a:t>://www1.american.edu/TED/</a:t>
            </a:r>
            <a:r>
              <a:rPr lang="en-US" dirty="0" smtClean="0">
                <a:hlinkClick r:id="rId4"/>
              </a:rPr>
              <a:t>frenchtv.htm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119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3308"/>
            <a:ext cx="8229600" cy="1205292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US" sz="3600" dirty="0" smtClean="0"/>
              <a:t>Trade, Environment and Culture Cases:</a:t>
            </a:r>
            <a:br>
              <a:rPr lang="en-US" sz="3600" dirty="0" smtClean="0"/>
            </a:br>
            <a:r>
              <a:rPr lang="en-US" sz="3600" dirty="0" smtClean="0"/>
              <a:t>Culturally Appropriate or Barriers to Trade?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44042"/>
            <a:ext cx="8229600" cy="458212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EU Ban on Furs Caught in Leg Traps or Baby Seals</a:t>
            </a:r>
          </a:p>
          <a:p>
            <a:r>
              <a:rPr lang="en-US" dirty="0" smtClean="0"/>
              <a:t>US Ban on Exports of Bear Parts to China</a:t>
            </a:r>
          </a:p>
          <a:p>
            <a:r>
              <a:rPr lang="en-US" dirty="0" smtClean="0"/>
              <a:t>CITES Listings regarding Ivory Trade and Elephant Decline (and the Mammoth Ivory Problem)</a:t>
            </a:r>
          </a:p>
          <a:p>
            <a:r>
              <a:rPr lang="en-US" dirty="0" smtClean="0"/>
              <a:t>Hawksbill Turtle and US Sanctions on Japan (</a:t>
            </a:r>
            <a:r>
              <a:rPr lang="en-US" dirty="0" err="1" smtClean="0"/>
              <a:t>Bekko</a:t>
            </a:r>
            <a:r>
              <a:rPr lang="en-US" dirty="0" smtClean="0"/>
              <a:t> Industry)</a:t>
            </a:r>
          </a:p>
          <a:p>
            <a:r>
              <a:rPr lang="en-US" dirty="0" smtClean="0"/>
              <a:t>US Ban on Shark Finning in US Waters; </a:t>
            </a:r>
            <a:r>
              <a:rPr lang="en-US" dirty="0" err="1" smtClean="0"/>
              <a:t>Sharkfin</a:t>
            </a:r>
            <a:r>
              <a:rPr lang="en-US" dirty="0" smtClean="0"/>
              <a:t> Soup</a:t>
            </a:r>
          </a:p>
          <a:p>
            <a:r>
              <a:rPr lang="en-US" dirty="0" smtClean="0"/>
              <a:t>Bats in Guam, Species Protection under CITES and Lacey Act, and Trade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Cases are from Trade </a:t>
            </a:r>
            <a:r>
              <a:rPr lang="en-US" dirty="0"/>
              <a:t>Environment Database (TED)</a:t>
            </a:r>
            <a:br>
              <a:rPr lang="en-US" dirty="0"/>
            </a:br>
            <a:r>
              <a:rPr lang="en-US" dirty="0"/>
              <a:t>http://www1.american.edu/ted/</a:t>
            </a:r>
          </a:p>
        </p:txBody>
      </p:sp>
    </p:spTree>
    <p:extLst>
      <p:ext uri="{BB962C8B-B14F-4D97-AF65-F5344CB8AC3E}">
        <p14:creationId xmlns:p14="http://schemas.microsoft.com/office/powerpoint/2010/main" val="1334605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4638"/>
            <a:ext cx="8419331" cy="1325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Overview of Geographic Indications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60497"/>
            <a:ext cx="8229600" cy="4365666"/>
          </a:xfrm>
        </p:spPr>
        <p:txBody>
          <a:bodyPr>
            <a:normAutofit fontScale="92500"/>
          </a:bodyPr>
          <a:lstStyle/>
          <a:p>
            <a:r>
              <a:rPr lang="en-US" b="1" dirty="0" smtClean="0"/>
              <a:t>Protection of GIs </a:t>
            </a:r>
            <a:r>
              <a:rPr lang="en-US" dirty="0" smtClean="0"/>
              <a:t>date back to perhaps 1500 and French attempts to protect Burgundy wines from cheap British imitations.  Wines and spirits have longest tradition.</a:t>
            </a:r>
          </a:p>
          <a:p>
            <a:r>
              <a:rPr lang="en-US" b="1" dirty="0" smtClean="0"/>
              <a:t>EU uses GI </a:t>
            </a:r>
            <a:r>
              <a:rPr lang="en-US" dirty="0" smtClean="0"/>
              <a:t>to protect. PDO (origin or process) or PGI (geographic place).  Over 1,000 GIs recognized (including non EU country applications)</a:t>
            </a:r>
          </a:p>
          <a:p>
            <a:r>
              <a:rPr lang="en-US" b="1" dirty="0" smtClean="0"/>
              <a:t>US, Canada </a:t>
            </a:r>
            <a:r>
              <a:rPr lang="en-US" dirty="0" smtClean="0"/>
              <a:t>and other users trademarks (not patents)</a:t>
            </a:r>
            <a:r>
              <a:rPr lang="en-US" dirty="0"/>
              <a:t>. NAFTA does contain protected spirits </a:t>
            </a:r>
            <a:r>
              <a:rPr lang="en-US" dirty="0" smtClean="0"/>
              <a:t>clause covering Canadian Whiskey, Kentucky Bourbon, and Tequila, among others.</a:t>
            </a:r>
          </a:p>
          <a:p>
            <a:r>
              <a:rPr lang="en-US" b="1" dirty="0" smtClean="0"/>
              <a:t>No progress </a:t>
            </a:r>
            <a:r>
              <a:rPr lang="en-US" dirty="0" smtClean="0"/>
              <a:t>on WTO agreement</a:t>
            </a:r>
            <a:r>
              <a:rPr lang="en-US" dirty="0"/>
              <a:t> </a:t>
            </a:r>
            <a:r>
              <a:rPr lang="en-US" dirty="0" smtClean="0"/>
              <a:t>in general and on GIs in particular.</a:t>
            </a:r>
          </a:p>
        </p:txBody>
      </p:sp>
    </p:spTree>
    <p:extLst>
      <p:ext uri="{BB962C8B-B14F-4D97-AF65-F5344CB8AC3E}">
        <p14:creationId xmlns:p14="http://schemas.microsoft.com/office/powerpoint/2010/main" val="35253130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the EU Protects Food Products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Protected Designation of Origin - PDO</a:t>
            </a:r>
            <a:r>
              <a:rPr lang="en-US" dirty="0"/>
              <a:t>:  covers agricultural products and foodstuffs which are produced, processed and prepared in a given geographical area using </a:t>
            </a:r>
            <a:r>
              <a:rPr lang="en-US" dirty="0" smtClean="0"/>
              <a:t>recognized </a:t>
            </a:r>
            <a:r>
              <a:rPr lang="en-US" dirty="0"/>
              <a:t>know-how.</a:t>
            </a:r>
          </a:p>
          <a:p>
            <a:r>
              <a:rPr lang="en-US" b="1" dirty="0"/>
              <a:t>Protected Geographical Indication - PGI</a:t>
            </a:r>
            <a:r>
              <a:rPr lang="en-US" dirty="0"/>
              <a:t>: covers agricultural products and foodstuffs closely linked to the geographical area. At least one of the stages of production, processing or preparation takes place in the area.</a:t>
            </a:r>
          </a:p>
          <a:p>
            <a:r>
              <a:rPr lang="en-US" b="1" dirty="0"/>
              <a:t>Traditional </a:t>
            </a:r>
            <a:r>
              <a:rPr lang="en-US" b="1" dirty="0" err="1"/>
              <a:t>Speciality</a:t>
            </a:r>
            <a:r>
              <a:rPr lang="en-US" b="1" dirty="0"/>
              <a:t> Guaranteed - TSG</a:t>
            </a:r>
            <a:r>
              <a:rPr lang="en-US" dirty="0"/>
              <a:t>:  highlights traditional character, either in the composition or means of production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From EU web site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4042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4698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Some GI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21626"/>
            <a:ext cx="8229600" cy="5104538"/>
          </a:xfrm>
        </p:spPr>
        <p:txBody>
          <a:bodyPr>
            <a:normAutofit fontScale="92500" lnSpcReduction="20000"/>
          </a:bodyPr>
          <a:lstStyle/>
          <a:p>
            <a:endParaRPr lang="en-US" dirty="0" smtClean="0">
              <a:hlinkClick r:id="rId2"/>
            </a:endParaRPr>
          </a:p>
          <a:p>
            <a:r>
              <a:rPr lang="en-US" sz="3200" b="1" dirty="0" smtClean="0"/>
              <a:t>Basmati Rice (*</a:t>
            </a:r>
            <a:r>
              <a:rPr lang="en-US" sz="3200" b="1" dirty="0" err="1" smtClean="0"/>
              <a:t>Texmati</a:t>
            </a:r>
            <a:r>
              <a:rPr lang="en-US" sz="3200" b="1" dirty="0" smtClean="0"/>
              <a:t>)</a:t>
            </a:r>
            <a:r>
              <a:rPr lang="en-US" sz="3200" dirty="0" smtClean="0">
                <a:hlinkClick r:id="rId2"/>
              </a:rPr>
              <a:t>http://www1.american.edu/TED/basmati.htm</a:t>
            </a:r>
            <a:endParaRPr lang="en-US" sz="3200" dirty="0" smtClean="0"/>
          </a:p>
          <a:p>
            <a:r>
              <a:rPr lang="en-US" sz="3200" b="1" dirty="0" smtClean="0"/>
              <a:t>Maryland Crab (*Maryland Style)</a:t>
            </a:r>
            <a:r>
              <a:rPr lang="en-US" sz="3200" dirty="0" smtClean="0">
                <a:hlinkClick r:id="rId3"/>
              </a:rPr>
              <a:t>http://www1.american.edu/TED/bluecrab.htm</a:t>
            </a:r>
            <a:endParaRPr lang="en-US" sz="3200" dirty="0" smtClean="0"/>
          </a:p>
          <a:p>
            <a:r>
              <a:rPr lang="en-US" sz="3200" b="1" dirty="0" smtClean="0"/>
              <a:t>Parmigiano</a:t>
            </a:r>
            <a:r>
              <a:rPr lang="en-US" sz="3200" b="1" dirty="0"/>
              <a:t>-</a:t>
            </a:r>
            <a:r>
              <a:rPr lang="en-US" sz="3200" b="1" dirty="0" smtClean="0"/>
              <a:t>Reggiano </a:t>
            </a:r>
            <a:r>
              <a:rPr lang="en-US" sz="3200" b="1" dirty="0" err="1" smtClean="0"/>
              <a:t>Cheese</a:t>
            </a:r>
            <a:r>
              <a:rPr lang="en-US" sz="3200" dirty="0" err="1" smtClean="0">
                <a:hlinkClick r:id="rId4"/>
              </a:rPr>
              <a:t>”</a:t>
            </a:r>
            <a:r>
              <a:rPr lang="en-US" sz="3200" dirty="0" err="1">
                <a:hlinkClick r:id="rId4"/>
              </a:rPr>
              <a:t>http</a:t>
            </a:r>
            <a:r>
              <a:rPr lang="en-US" sz="3200" dirty="0">
                <a:hlinkClick r:id="rId4"/>
              </a:rPr>
              <a:t>://www1.american.edu/TED/</a:t>
            </a:r>
            <a:r>
              <a:rPr lang="en-US" sz="3200" dirty="0" smtClean="0">
                <a:hlinkClick r:id="rId4"/>
              </a:rPr>
              <a:t>parmesan.htm</a:t>
            </a:r>
            <a:endParaRPr lang="en-US" sz="3200" dirty="0" smtClean="0"/>
          </a:p>
          <a:p>
            <a:r>
              <a:rPr lang="en-US" sz="3200" b="1" dirty="0"/>
              <a:t>Darjeeling </a:t>
            </a:r>
            <a:r>
              <a:rPr lang="en-US" sz="3200" b="1" dirty="0" smtClean="0"/>
              <a:t>Tea: Places and Seeds </a:t>
            </a:r>
            <a:r>
              <a:rPr lang="en-US" sz="3200" dirty="0" smtClean="0"/>
              <a:t>Darjeeling (</a:t>
            </a:r>
            <a:r>
              <a:rPr lang="en-US" sz="3200" dirty="0"/>
              <a:t>*)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578294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Executive.thmx</Template>
  <TotalTime>4574</TotalTime>
  <Words>691</Words>
  <Application>Microsoft Macintosh PowerPoint</Application>
  <PresentationFormat>On-screen Show (4:3)</PresentationFormat>
  <Paragraphs>70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Executive</vt:lpstr>
      <vt:lpstr>Culture, Trade, and Environment: </vt:lpstr>
      <vt:lpstr>Moving Trade Rules Beyond Tariffs</vt:lpstr>
      <vt:lpstr>Some Trade and Environment Cases</vt:lpstr>
      <vt:lpstr>Now Let’s Add Culture: Definitions and Concepts</vt:lpstr>
      <vt:lpstr>Culture and Trade Examples (TED Cases)</vt:lpstr>
      <vt:lpstr>Trade, Environment and Culture Cases: Culturally Appropriate or Barriers to Trade?</vt:lpstr>
      <vt:lpstr>Overview of Geographic Indications</vt:lpstr>
      <vt:lpstr>How the EU Protects Food Products</vt:lpstr>
      <vt:lpstr>Some GI cases</vt:lpstr>
      <vt:lpstr>Some PDO/TSG cases</vt:lpstr>
      <vt:lpstr>Are there Common Principles for Culture and Environment?</vt:lpstr>
      <vt:lpstr>Concepts for Discussion</vt:lpstr>
    </vt:vector>
  </TitlesOfParts>
  <Company>American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Culture and Trade</dc:title>
  <dc:creator>Jim Lee</dc:creator>
  <cp:lastModifiedBy>Jim Lee</cp:lastModifiedBy>
  <cp:revision>66</cp:revision>
  <dcterms:created xsi:type="dcterms:W3CDTF">2014-10-20T21:44:03Z</dcterms:created>
  <dcterms:modified xsi:type="dcterms:W3CDTF">2014-11-04T22:13:10Z</dcterms:modified>
</cp:coreProperties>
</file>